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362" r:id="rId3"/>
    <p:sldId id="361" r:id="rId4"/>
    <p:sldId id="374" r:id="rId5"/>
    <p:sldId id="366" r:id="rId6"/>
    <p:sldId id="365" r:id="rId7"/>
    <p:sldId id="370" r:id="rId8"/>
    <p:sldId id="371" r:id="rId9"/>
    <p:sldId id="367" r:id="rId10"/>
    <p:sldId id="372" r:id="rId11"/>
    <p:sldId id="373" r:id="rId12"/>
    <p:sldId id="375" r:id="rId13"/>
  </p:sldIdLst>
  <p:sldSz cx="12192000" cy="6858000"/>
  <p:notesSz cx="6858000" cy="9144000"/>
  <p:embeddedFontLst>
    <p:embeddedFont>
      <p:font typeface="Calibri" panose="020F0502020204030204" charset="0"/>
      <p:regular r:id="rId18"/>
      <p:bold r:id="rId19"/>
      <p:italic r:id="rId20"/>
      <p:boldItalic r:id="rId21"/>
    </p:embeddedFont>
    <p:embeddedFont>
      <p:font typeface="Calibri Light" panose="020F0302020204030204" charset="0"/>
      <p:regular r:id="rId22"/>
      <p:italic r:id="rId2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8F92C73A-E342-4B51-B0F2-F54F23053575}">
          <p14:sldIdLst>
            <p14:sldId id="362"/>
            <p14:sldId id="361"/>
            <p14:sldId id="374"/>
            <p14:sldId id="366"/>
            <p14:sldId id="365"/>
            <p14:sldId id="370"/>
            <p14:sldId id="371"/>
            <p14:sldId id="367"/>
            <p14:sldId id="372"/>
            <p14:sldId id="373"/>
            <p14:sldId id="3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ED"/>
    <a:srgbClr val="00FF99"/>
    <a:srgbClr val="F00037"/>
    <a:srgbClr val="0663EA"/>
    <a:srgbClr val="35F5FF"/>
    <a:srgbClr val="0096FF"/>
    <a:srgbClr val="003BB5"/>
    <a:srgbClr val="8134E1"/>
    <a:srgbClr val="1D3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96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756" y="132"/>
      </p:cViewPr>
      <p:guideLst>
        <p:guide orient="horz" pos="2160"/>
        <p:guide pos="38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C83636-381C-4A2A-B5E1-E27F51E7474B}" type="datetimeFigureOut">
              <a:rPr lang="ru-RU" smtClean="0"/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19460A-985A-412F-868F-A7E605B4FC38}" type="slidenum">
              <a:rPr lang="ru-RU" smtClean="0"/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BCEA6-0A76-435B-920D-F57ACEB628F2}" type="datetimeFigureOut">
              <a:rPr lang="ru-RU" smtClean="0"/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65810-A4AD-43BA-9A27-9C25643229BB}" type="slidenum">
              <a:rPr lang="ru-RU" smtClean="0"/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55"/>
            <a:ext cx="12254865" cy="696785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461250" y="5106035"/>
            <a:ext cx="4793615" cy="14198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20000"/>
              </a:lnSpc>
              <a:buClr>
                <a:schemeClr val="dk1"/>
              </a:buClr>
              <a:buSzPct val="100000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/>
                <a:cs typeface="Times New Roman" panose="02020603050405020304" pitchFamily="18" charset="0"/>
                <a:sym typeface="Arial" panose="020B0604020202020204"/>
              </a:rPr>
              <a:t>Выполнил студент 4 курса </a:t>
            </a:r>
            <a:endParaRPr lang="ru-RU" dirty="0">
              <a:solidFill>
                <a:schemeClr val="bg1"/>
              </a:solidFill>
              <a:latin typeface="Times New Roman" panose="02020603050405020304" pitchFamily="18" charset="0"/>
              <a:ea typeface="Arial" panose="020B0604020202020204"/>
              <a:cs typeface="Times New Roman" panose="02020603050405020304" pitchFamily="18" charset="0"/>
              <a:sym typeface="Arial" panose="020B0604020202020204"/>
            </a:endParaRPr>
          </a:p>
          <a:p>
            <a:pPr lvl="0" algn="r">
              <a:lnSpc>
                <a:spcPct val="120000"/>
              </a:lnSpc>
              <a:buClr>
                <a:schemeClr val="dk1"/>
              </a:buClr>
              <a:buSzPct val="100000"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/>
                <a:cs typeface="Times New Roman" panose="02020603050405020304" pitchFamily="18" charset="0"/>
                <a:sym typeface="Arial" panose="020B0604020202020204"/>
              </a:rPr>
              <a:t>Третьяков Антон Олегович</a:t>
            </a:r>
            <a:b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/>
                <a:cs typeface="Times New Roman" panose="02020603050405020304" pitchFamily="18" charset="0"/>
                <a:sym typeface="Arial" panose="020B0604020202020204"/>
              </a:rPr>
            </a:b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/>
                <a:cs typeface="Times New Roman" panose="02020603050405020304" pitchFamily="18" charset="0"/>
                <a:sym typeface="Arial" panose="020B0604020202020204"/>
              </a:rPr>
              <a:t>Специальность: 09.02.07 Информационные системы и программирование</a:t>
            </a:r>
            <a:endParaRPr lang="en-US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1270" y="-109855"/>
            <a:ext cx="1225359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ДЕПАРТАМЕНТ ОБРАЗОВАНИЯ И НАУКИ ГОРОДА МОСКВЫ</a:t>
            </a:r>
            <a:b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ГОСУДАРСТВЕННОЕ БЮДЖЕТНОЕ ПРОФЕССИОНАЛЬНОЕ</a:t>
            </a:r>
            <a:b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ОБРАЗОВАТЕЛЬНОЕ УЧРЕЖДЕНИЕ ГОРОДА МОСКВЫ </a:t>
            </a:r>
            <a:br>
              <a:rPr lang="ru-RU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ru-RU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«ТЕХНОЛОГИЧЕСКИЙ КОЛЛЕДЖ № 34»</a:t>
            </a:r>
            <a:endParaRPr lang="en-US" altLang="zh-CN" sz="2000" dirty="0">
              <a:solidFill>
                <a:schemeClr val="bg1"/>
              </a:solidFill>
              <a:latin typeface="Times New Roman" panose="02020603050405020304" pitchFamily="18" charset="0"/>
              <a:ea typeface="Permanent Marker" panose="02000000000000000000" pitchFamily="2" charset="0"/>
              <a:cs typeface="Times New Roman" panose="02020603050405020304" pitchFamily="18" charset="0"/>
            </a:endParaRPr>
          </a:p>
          <a:p>
            <a:endParaRPr lang="en-US" altLang="zh-CN" sz="2000" dirty="0">
              <a:solidFill>
                <a:schemeClr val="bg1"/>
              </a:solidFill>
              <a:latin typeface="Times New Roman" panose="02020603050405020304" pitchFamily="18" charset="0"/>
              <a:ea typeface="Permanent Marker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1270" y="1906270"/>
            <a:ext cx="122535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ru-RU" sz="5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ДИПЛОМНЫЙ ПРОЕКТ</a:t>
            </a:r>
            <a:endParaRPr lang="ru-RU" altLang="ru-RU" sz="5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0" y="2743200"/>
            <a:ext cx="12254865" cy="16681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ru-RU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на тему:</a:t>
            </a:r>
            <a:r>
              <a:rPr 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endParaRPr lang="ru-RU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ctr"/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Проектирование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и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разработка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АИС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для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учета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endParaRPr lang="en-US" altLang="ru-RU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ctr"/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оборудования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/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техники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на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складе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для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ООО</a:t>
            </a:r>
            <a:r>
              <a:rPr lang="en-US" altLang="ru-R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«</a:t>
            </a:r>
            <a:r>
              <a:rPr lang="en-US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Айкрафт</a:t>
            </a:r>
            <a:r>
              <a:rPr lang="" alt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»</a:t>
            </a:r>
            <a:endParaRPr lang="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4096385" y="62503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Москва, 2025</a:t>
            </a:r>
            <a:endParaRPr lang="ru-RU" alt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0" y="-45720"/>
            <a:ext cx="9521190" cy="922020"/>
          </a:xfrm>
          <a:prstGeom prst="rect">
            <a:avLst/>
          </a:prstGeom>
        </p:spPr>
        <p:txBody>
          <a:bodyPr wrap="square">
            <a:spAutoFit/>
          </a:bodyPr>
          <a:p>
            <a:pPr indent="0">
              <a:lnSpc>
                <a:spcPct val="150000"/>
              </a:lnSpc>
              <a:buNone/>
            </a:pPr>
            <a:r>
              <a:rPr lang="en-US" altLang="en-US" sz="3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Демонстрация</a:t>
            </a:r>
            <a:r>
              <a:rPr lang="en-US" altLang="ru-RU" sz="3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3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результатов</a:t>
            </a:r>
            <a:r>
              <a:rPr lang="en-US" altLang="ru-RU" sz="3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3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проектирования</a:t>
            </a:r>
            <a:r>
              <a:rPr lang="en-US" altLang="ru-RU" sz="3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US" altLang="en-US" sz="3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4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82"/>
          <a:stretch>
            <a:fillRect/>
          </a:stretch>
        </p:blipFill>
        <p:spPr>
          <a:xfrm>
            <a:off x="3006090" y="876300"/>
            <a:ext cx="6180455" cy="59296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0" y="1481455"/>
            <a:ext cx="12255500" cy="5375910"/>
          </a:xfrm>
          <a:prstGeom prst="rect">
            <a:avLst/>
          </a:prstGeom>
        </p:spPr>
        <p:txBody>
          <a:bodyPr wrap="square">
            <a:noAutofit/>
          </a:bodyPr>
          <a:p>
            <a:pPr marL="457200" indent="-457200">
              <a:buAutoNum type="arabicPeriod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Достигнута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автоматизированная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информационная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АИС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складе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ООО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Айкрафт</a:t>
            </a:r>
            <a:r>
              <a:rPr lang="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которая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Обеспечивает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точный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контроль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его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движением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Ускоряет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обработку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снижает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риск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ошибок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текущих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процессов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выявлены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ключевые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Разработаны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учетными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данными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Удобный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пользователей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AutoNum type="arabicPeriod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Проведено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подтверждающее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соответствие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требованиям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Эффективность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Сокращение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времени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30%.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Повышение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точности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95%.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Увеличение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прозрачности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складских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операций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Перспективы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другими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учетными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системами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компании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Расширение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дополнительных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процессов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buNone/>
            </a:pP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Разработанная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готова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внедрению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обеспечит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значительное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улучшение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складскими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процессами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ООО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Айкрафт</a:t>
            </a:r>
            <a:r>
              <a:rPr lang="" altLang="en-US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altLang="ru-RU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-635" y="117475"/>
            <a:ext cx="9521190" cy="1363980"/>
          </a:xfrm>
          <a:prstGeom prst="rect">
            <a:avLst/>
          </a:prstGeom>
        </p:spPr>
        <p:txBody>
          <a:bodyPr wrap="square">
            <a:noAutofit/>
          </a:bodyPr>
          <a:p>
            <a:pPr algn="ctr"/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достижении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поставленной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4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376555" y="72390"/>
            <a:ext cx="9144000" cy="885190"/>
          </a:xfrm>
        </p:spPr>
        <p:txBody>
          <a:bodyPr/>
          <a:p>
            <a:pPr algn="ctr"/>
            <a:r>
              <a:rPr lang="ru-RU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Содержание</a:t>
            </a:r>
            <a:endParaRPr lang="ru-RU" altLang="en-US" sz="4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6" name="Замещающее содержимое 5"/>
          <p:cNvSpPr>
            <a:spLocks noGrp="1"/>
          </p:cNvSpPr>
          <p:nvPr>
            <p:ph idx="1"/>
          </p:nvPr>
        </p:nvSpPr>
        <p:spPr>
          <a:xfrm>
            <a:off x="376555" y="957580"/>
            <a:ext cx="11692255" cy="5662295"/>
          </a:xfrm>
        </p:spPr>
        <p:txBody>
          <a:bodyPr>
            <a:noAutofit/>
          </a:bodyPr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Объект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предпроектного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Выбор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инструментария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результатов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достижении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поставленной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0" y="885825"/>
            <a:ext cx="12255500" cy="5971540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современных условиях бизнес требует высокой эффективности управления ресурсами. Для предприятий, работающих с материально-техническими средствами, систематизация учета оборудования и техники крайне важна. Проблемы, связанные с ручным учетом или устаревшими методами, ведут к снижению производительности, увеличению затрат и ошибкам в учете.</a:t>
            </a:r>
            <a:endParaRPr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Автоматизация процессов учета оборудования:</a:t>
            </a:r>
            <a:endParaRPr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Минимизирует ручной труд;</a:t>
            </a:r>
            <a:endParaRPr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Снижает ошибки;</a:t>
            </a:r>
            <a:endParaRPr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Ускоряет доступ к данным;</a:t>
            </a:r>
            <a:endParaRPr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Повышает прозрачность операций.</a:t>
            </a:r>
            <a:endParaRPr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-635" y="117475"/>
            <a:ext cx="12255500" cy="76835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  <a:endParaRPr sz="4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0" y="885825"/>
            <a:ext cx="12255500" cy="5971540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автоматизированной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информационной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АИС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складе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ООО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Айкрафт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существующих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решений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Изучение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потребностей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компании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функциональной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модели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АИС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программного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Оценка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эффективности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-635" y="117475"/>
            <a:ext cx="12255500" cy="76835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endParaRPr lang="en-US" altLang="en-US" sz="4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0" y="1481455"/>
            <a:ext cx="12255500" cy="5375910"/>
          </a:xfrm>
          <a:prstGeom prst="rect">
            <a:avLst/>
          </a:prstGeom>
        </p:spPr>
        <p:txBody>
          <a:bodyPr wrap="square">
            <a:noAutofit/>
          </a:bodyPr>
          <a:p>
            <a:pPr indent="0">
              <a:buNone/>
            </a:pP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Регистрацию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хранение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перемещение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Инвентаризацию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материально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технических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средств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buNone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Ключевые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характеристики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объекта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Особенности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Сложность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отслеживания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перемещений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Высокая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трудоемкость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ручного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Необходимость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оперативной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точной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элементы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Категории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Склады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их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местоположение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История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перемещений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техники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Гарантийные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претензии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обслуживание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Взаимодействие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Отделы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предприятия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складской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логистики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бухгалтерии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Сотрудники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разным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уровнем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доступа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кладовщики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менеджеры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администраторы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Взаимодействие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существующими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учетными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масштабирования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адаптации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новые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требования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335" lvl="1" indent="8255">
              <a:buFont typeface="Arial" panose="020B0604020202020204" pitchFamily="34" charset="0"/>
              <a:buNone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—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автоматизированной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информационной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АИС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которая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обеспечит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оперативный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эффективности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компании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-635" y="117475"/>
            <a:ext cx="9521190" cy="1568450"/>
          </a:xfrm>
          <a:prstGeom prst="rect">
            <a:avLst/>
          </a:prstGeom>
        </p:spPr>
        <p:txBody>
          <a:bodyPr wrap="square">
            <a:spAutoFit/>
          </a:bodyPr>
          <a:p>
            <a:pPr indent="0">
              <a:buNone/>
            </a:pP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Объект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проектирования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–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процесс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учета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оборудования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на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складе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ООО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«Айкрафт»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</a:t>
            </a:r>
            <a:r>
              <a:rPr lang="en-US" altLang="en-US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включающий</a:t>
            </a:r>
            <a:r>
              <a:rPr lang="en-US" altLang="ru-RU" sz="3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</a:t>
            </a:r>
            <a:endParaRPr lang="en-US" altLang="en-US" sz="32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0" y="1481455"/>
            <a:ext cx="12255500" cy="5375910"/>
          </a:xfrm>
          <a:prstGeom prst="rect">
            <a:avLst/>
          </a:prstGeom>
        </p:spPr>
        <p:txBody>
          <a:bodyPr wrap="square">
            <a:noAutofit/>
          </a:bodyPr>
          <a:p>
            <a:pPr marL="228600" indent="-228600">
              <a:buAutoNum type="arabicPeriod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Характеристика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текущей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ситуации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ООО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Айкрафт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осуществляется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использованием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устаревших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методов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высокая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трудоемкость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ручного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ошибки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внесении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затрудненный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доступ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Обоснование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необходимости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автоматизации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Устаревшие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подходы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замедляют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бизнес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увеличивают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затраты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повышают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риск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потерь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обеспечит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Снижение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времени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обработку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Минимизацию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ошибок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Удобный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сотрудников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Интеграцию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другими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предприятия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Технико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экономическое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обоснование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показал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что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АИС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повысит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производительность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труда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снизит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затраты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улучшит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качество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складскими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процессами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адаптируется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требования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компании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позволяет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оперативно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контролировать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движение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потребности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предприятия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Быстрый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доступ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данным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наличии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отслеживания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перемещений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статусов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техники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Интеграция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существующими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учетными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системами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Целевые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показатели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Увеличение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точности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95%.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Сокращение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времени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обработки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30%.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Повышение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прозрачности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складских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операций</a:t>
            </a:r>
            <a:r>
              <a:rPr lang="en-US" altLang="ru-RU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-635" y="117475"/>
            <a:ext cx="9521190" cy="144526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Основные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предпроектного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исследования</a:t>
            </a:r>
            <a:endParaRPr lang="en-US" altLang="en-US" sz="4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0" y="1481455"/>
            <a:ext cx="12255500" cy="5375910"/>
          </a:xfrm>
          <a:prstGeom prst="rect">
            <a:avLst/>
          </a:prstGeom>
        </p:spPr>
        <p:txBody>
          <a:bodyPr wrap="square">
            <a:noAutofit/>
          </a:bodyPr>
          <a:p>
            <a:pPr indent="0">
              <a:buNone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endParaRPr lang="en-US" altLang="en-US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buNone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автоматизированной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информационной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АИС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выбрана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объектно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ориентированная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которая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включает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Системный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подход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текущих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процессов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модели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бизнес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процессов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есть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будет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UML (Unified Modeling Language)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Прецедентов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(Use Case)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взаимодействия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пользователей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системой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ER-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(Entity-Relationship)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базы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последовательностей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(Sequence Diagram)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сценариев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Модульный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подход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Разделение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независимые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функциональные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модули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учета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аналитики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движением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интеграции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-635" y="117475"/>
            <a:ext cx="9521190" cy="76835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Выбор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методики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endParaRPr lang="en-US" altLang="en-US" sz="4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0" y="1481455"/>
            <a:ext cx="12255500" cy="5375910"/>
          </a:xfrm>
          <a:prstGeom prst="rect">
            <a:avLst/>
          </a:prstGeom>
        </p:spPr>
        <p:txBody>
          <a:bodyPr wrap="square">
            <a:noAutofit/>
          </a:bodyPr>
          <a:p>
            <a:pPr indent="0">
              <a:buNone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Инструментарий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endParaRPr lang="en-US" altLang="en-US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Средства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Figma: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UX/UI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2022: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среда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использованием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языка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C#.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SQLite: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легковесная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реляционная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база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хранения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оборудовании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Языки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C#: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серверной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клиентской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части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MAUI (.NET Multi-platform App UI):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кроссплатформенного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использованием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черного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ящика</a:t>
            </a:r>
            <a:r>
              <a:rPr lang="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проверки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пользовательских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сценариев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Модульное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отдельных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компонентов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Документация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стандарты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технического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соответствии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ГОСТ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34.602-2020.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Подготовка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руководства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обучения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сотрудников</a:t>
            </a:r>
            <a:r>
              <a:rPr lang="en-US" altLang="ru-RU"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0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-635" y="117475"/>
            <a:ext cx="9521190" cy="144526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Выбор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инструментария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endParaRPr lang="en-US" altLang="en-US" sz="4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-109839"/>
            <a:ext cx="12255108" cy="6901863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20306" y="0"/>
            <a:ext cx="958183" cy="958183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8994" y="2343872"/>
            <a:ext cx="34395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rgbClr val="35F5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5042" y="-45897"/>
            <a:ext cx="1070442" cy="1070442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308847" y="1819853"/>
            <a:ext cx="103363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7897091" y="4998657"/>
            <a:ext cx="33805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0" y="1481455"/>
            <a:ext cx="12255500" cy="5375910"/>
          </a:xfrm>
          <a:prstGeom prst="rect">
            <a:avLst/>
          </a:prstGeom>
        </p:spPr>
        <p:txBody>
          <a:bodyPr wrap="square">
            <a:noAutofit/>
          </a:bodyPr>
          <a:p>
            <a:pPr marL="457200" indent="-457200">
              <a:buAutoNum type="arabicPeriod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Этапы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текущих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процессов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требований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архитектуры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клиент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серверная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модель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базы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(SQLite).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интерфейса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(Figma).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Программирование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(C#, .NET MAUI).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Преимущества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Простота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масштабирования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Удобный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интерфейс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пользователей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Низкие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затраты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разработку</a:t>
            </a:r>
            <a:r>
              <a:rPr lang="en-US" altLang="ru-RU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ru-RU" sz="2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-635" y="117475"/>
            <a:ext cx="9521190" cy="768350"/>
          </a:xfrm>
          <a:prstGeom prst="rect">
            <a:avLst/>
          </a:prstGeom>
        </p:spPr>
        <p:txBody>
          <a:bodyPr wrap="square">
            <a:spAutoFit/>
          </a:bodyPr>
          <a:p>
            <a:pPr algn="ctr"/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Технология</a:t>
            </a:r>
            <a:r>
              <a:rPr lang="en-US" altLang="ru-RU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проектирования</a:t>
            </a:r>
            <a:endParaRPr lang="en-US" altLang="en-US" sz="4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6567</Words>
  <Application>WPS Presentation</Application>
  <PresentationFormat>Широкоэкранный</PresentationFormat>
  <Paragraphs>159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7" baseType="lpstr">
      <vt:lpstr>Arial</vt:lpstr>
      <vt:lpstr>SimSun</vt:lpstr>
      <vt:lpstr>Wingdings</vt:lpstr>
      <vt:lpstr>Montserrat</vt:lpstr>
      <vt:lpstr>Times New Roman</vt:lpstr>
      <vt:lpstr>Calibri</vt:lpstr>
      <vt:lpstr>Microsoft YaHei</vt:lpstr>
      <vt:lpstr>Arial Unicode MS</vt:lpstr>
      <vt:lpstr>Calibri Light</vt:lpstr>
      <vt:lpstr>Cambria</vt:lpstr>
      <vt:lpstr>Arial</vt:lpstr>
      <vt:lpstr>Permanent Marker</vt:lpstr>
      <vt:lpstr>Verdana</vt:lpstr>
      <vt:lpstr>Bahnschrift SemiBold</vt:lpstr>
      <vt:lpstr>Bahnschrift Light</vt:lpstr>
      <vt:lpstr>Тема Office</vt:lpstr>
      <vt:lpstr>PowerPoint 演示文稿</vt:lpstr>
      <vt:lpstr>Содержание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Елена Муравьева</dc:creator>
  <cp:lastModifiedBy>Mitchelde</cp:lastModifiedBy>
  <cp:revision>338</cp:revision>
  <dcterms:created xsi:type="dcterms:W3CDTF">2022-03-12T21:25:00Z</dcterms:created>
  <dcterms:modified xsi:type="dcterms:W3CDTF">2025-01-21T15:12:33Z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56F8C439248941B2BF199ACC7914580C_13</vt:lpwstr>
  </property>
  <property fmtid="{D5CDD505-2E9C-101B-9397-08002B2CF9AE}" pid="3" name="KSOProductBuildVer">
    <vt:lpwstr>1049-12.2.0.19805</vt:lpwstr>
  </property>
</Properties>
</file>

<file path=docProps/thumbnail.jpeg>
</file>